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7" Type="http://schemas.openxmlformats.org/officeDocument/2006/relationships/image" Target="../media/image39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Relationship Id="rId6" Type="http://schemas.openxmlformats.org/officeDocument/2006/relationships/image" Target="../media/image38.emf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image" Target="../media/image40.wmf"/><Relationship Id="rId4" Type="http://schemas.openxmlformats.org/officeDocument/2006/relationships/image" Target="../media/image43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image" Target="../media/image40.wmf"/><Relationship Id="rId6" Type="http://schemas.openxmlformats.org/officeDocument/2006/relationships/image" Target="../media/image50.emf"/><Relationship Id="rId5" Type="http://schemas.openxmlformats.org/officeDocument/2006/relationships/image" Target="../media/image49.emf"/><Relationship Id="rId4" Type="http://schemas.openxmlformats.org/officeDocument/2006/relationships/image" Target="../media/image48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image" Target="../media/image51.emf"/><Relationship Id="rId6" Type="http://schemas.openxmlformats.org/officeDocument/2006/relationships/image" Target="../media/image56.emf"/><Relationship Id="rId5" Type="http://schemas.openxmlformats.org/officeDocument/2006/relationships/image" Target="../media/image55.emf"/><Relationship Id="rId4" Type="http://schemas.openxmlformats.org/officeDocument/2006/relationships/image" Target="../media/image5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924300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248400"/>
            <a:ext cx="381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EC343-B52B-413A-BE8B-ED81558DC9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949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924300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248400"/>
            <a:ext cx="381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BD76-9C60-4A6C-9DE8-8AF17E1382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02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e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7.e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9.e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e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6.emf"/><Relationship Id="rId4" Type="http://schemas.openxmlformats.org/officeDocument/2006/relationships/image" Target="../media/image33.e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8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40.bin"/><Relationship Id="rId7" Type="http://schemas.openxmlformats.org/officeDocument/2006/relationships/image" Target="../media/image4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3.emf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4.bin"/><Relationship Id="rId4" Type="http://schemas.openxmlformats.org/officeDocument/2006/relationships/image" Target="../media/image40.wmf"/><Relationship Id="rId9" Type="http://schemas.openxmlformats.org/officeDocument/2006/relationships/image" Target="../media/image4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e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4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49.emf"/><Relationship Id="rId3" Type="http://schemas.openxmlformats.org/officeDocument/2006/relationships/oleObject" Target="../embeddings/oleObject47.bin"/><Relationship Id="rId7" Type="http://schemas.openxmlformats.org/officeDocument/2006/relationships/image" Target="../media/image46.emf"/><Relationship Id="rId12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48.emf"/><Relationship Id="rId5" Type="http://schemas.openxmlformats.org/officeDocument/2006/relationships/oleObject" Target="../embeddings/oleObject48.bin"/><Relationship Id="rId15" Type="http://schemas.openxmlformats.org/officeDocument/2006/relationships/image" Target="../media/image50.emf"/><Relationship Id="rId10" Type="http://schemas.openxmlformats.org/officeDocument/2006/relationships/oleObject" Target="../embeddings/oleObject51.bin"/><Relationship Id="rId4" Type="http://schemas.openxmlformats.org/officeDocument/2006/relationships/image" Target="../media/image40.wmf"/><Relationship Id="rId9" Type="http://schemas.openxmlformats.org/officeDocument/2006/relationships/image" Target="../media/image47.emf"/><Relationship Id="rId14" Type="http://schemas.openxmlformats.org/officeDocument/2006/relationships/oleObject" Target="../embeddings/oleObject5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e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5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2.e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4.emf"/><Relationship Id="rId4" Type="http://schemas.openxmlformats.org/officeDocument/2006/relationships/image" Target="../media/image51.e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56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Laplace Transform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325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930650" y="3568700"/>
          <a:ext cx="1282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276280" imgH="476163" progId="Equation.3">
                  <p:embed/>
                </p:oleObj>
              </mc:Choice>
              <mc:Fallback>
                <p:oleObj name="Equation" r:id="rId3" imgW="1276280" imgH="476163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650" y="3568700"/>
                        <a:ext cx="12827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Note on step functions in Laplace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Unit step function definition: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Used in conjunction with f(t) </a:t>
            </a:r>
            <a:r>
              <a:rPr lang="en-US" altLang="en-US" dirty="0" smtClean="0">
                <a:sym typeface="Symbol" pitchFamily="18" charset="2"/>
              </a:rPr>
              <a:t></a:t>
            </a:r>
            <a:r>
              <a:rPr lang="en-US" altLang="en-US" dirty="0" smtClean="0"/>
              <a:t> f(t)u(t) because of Laplace integral limits: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962400" y="2286000"/>
          <a:ext cx="1693863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857332" imgH="419207" progId="Equation.3">
                  <p:embed/>
                </p:oleObj>
              </mc:Choice>
              <mc:Fallback>
                <p:oleObj name="Equation" r:id="rId5" imgW="857332" imgH="4192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286000"/>
                        <a:ext cx="1693863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5806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Linearity</a:t>
            </a:r>
          </a:p>
          <a:p>
            <a:r>
              <a:rPr lang="en-US" altLang="en-US" dirty="0" smtClean="0"/>
              <a:t>Scaling in time</a:t>
            </a:r>
          </a:p>
          <a:p>
            <a:r>
              <a:rPr lang="en-US" altLang="en-US" dirty="0" smtClean="0"/>
              <a:t>Time shift</a:t>
            </a:r>
          </a:p>
          <a:p>
            <a:r>
              <a:rPr lang="en-US" altLang="en-US" dirty="0" smtClean="0"/>
              <a:t>“frequency” or s-plane shift</a:t>
            </a:r>
          </a:p>
          <a:p>
            <a:r>
              <a:rPr lang="en-US" altLang="en-US" dirty="0" smtClean="0"/>
              <a:t>Multiplication by </a:t>
            </a:r>
            <a:r>
              <a:rPr lang="en-US" altLang="en-US" dirty="0" err="1" smtClean="0"/>
              <a:t>t</a:t>
            </a:r>
            <a:r>
              <a:rPr lang="en-US" altLang="en-US" baseline="30000" dirty="0" err="1" smtClean="0"/>
              <a:t>n</a:t>
            </a:r>
            <a:endParaRPr lang="en-US" altLang="en-US" baseline="30000" dirty="0" smtClean="0"/>
          </a:p>
          <a:p>
            <a:r>
              <a:rPr lang="en-US" altLang="en-US" dirty="0" smtClean="0"/>
              <a:t>Integration</a:t>
            </a:r>
          </a:p>
          <a:p>
            <a:r>
              <a:rPr lang="en-US" altLang="en-US" dirty="0" smtClean="0"/>
              <a:t>Differentiation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 of Laplace Transforms</a:t>
            </a:r>
          </a:p>
        </p:txBody>
      </p:sp>
    </p:spTree>
    <p:extLst>
      <p:ext uri="{BB962C8B-B14F-4D97-AF65-F5344CB8AC3E}">
        <p14:creationId xmlns:p14="http://schemas.microsoft.com/office/powerpoint/2010/main" val="1089802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Linearity</a:t>
            </a:r>
          </a:p>
        </p:txBody>
      </p:sp>
      <p:graphicFrame>
        <p:nvGraphicFramePr>
          <p:cNvPr id="20483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92150" y="1828800"/>
          <a:ext cx="7605713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2266963" imgH="209468" progId="Equation.3">
                  <p:embed/>
                </p:oleObj>
              </mc:Choice>
              <mc:Fallback>
                <p:oleObj name="Equation" r:id="rId3" imgW="2266963" imgH="209468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828800"/>
                        <a:ext cx="7605713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:</a:t>
            </a:r>
          </a:p>
        </p:txBody>
      </p:sp>
      <p:graphicFrame>
        <p:nvGraphicFramePr>
          <p:cNvPr id="20485" name="Object 6"/>
          <p:cNvGraphicFramePr>
            <a:graphicFrameLocks noChangeAspect="1"/>
          </p:cNvGraphicFramePr>
          <p:nvPr/>
        </p:nvGraphicFramePr>
        <p:xfrm>
          <a:off x="1600200" y="2895600"/>
          <a:ext cx="279717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590762" imgH="1828800" progId="Equation.3">
                  <p:embed/>
                </p:oleObj>
              </mc:Choice>
              <mc:Fallback>
                <p:oleObj name="Equation" r:id="rId5" imgW="1590762" imgH="182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279717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4191000" y="27432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Proof :</a:t>
            </a:r>
          </a:p>
        </p:txBody>
      </p:sp>
      <p:graphicFrame>
        <p:nvGraphicFramePr>
          <p:cNvPr id="20487" name="Object 8"/>
          <p:cNvGraphicFramePr>
            <a:graphicFrameLocks noChangeAspect="1"/>
          </p:cNvGraphicFramePr>
          <p:nvPr/>
        </p:nvGraphicFramePr>
        <p:xfrm>
          <a:off x="5454650" y="2819400"/>
          <a:ext cx="3348038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1904973" imgH="1409593" progId="Equation.3">
                  <p:embed/>
                </p:oleObj>
              </mc:Choice>
              <mc:Fallback>
                <p:oleObj name="Equation" r:id="rId7" imgW="1904973" imgH="140959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2819400"/>
                        <a:ext cx="3348038" cy="248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7077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2625725" y="1295400"/>
          <a:ext cx="3738563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104868" imgH="380876" progId="Equation.3">
                  <p:embed/>
                </p:oleObj>
              </mc:Choice>
              <mc:Fallback>
                <p:oleObj name="Equation" r:id="rId3" imgW="1104868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5" y="1295400"/>
                        <a:ext cx="3738563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28600" y="2743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:</a:t>
            </a:r>
          </a:p>
        </p:txBody>
      </p:sp>
      <p:graphicFrame>
        <p:nvGraphicFramePr>
          <p:cNvPr id="21508" name="Object 5"/>
          <p:cNvGraphicFramePr>
            <a:graphicFrameLocks noChangeAspect="1"/>
          </p:cNvGraphicFramePr>
          <p:nvPr/>
        </p:nvGraphicFramePr>
        <p:xfrm>
          <a:off x="1698625" y="2819400"/>
          <a:ext cx="1733550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980965" imgH="1542940" progId="Equation.3">
                  <p:embed/>
                </p:oleObj>
              </mc:Choice>
              <mc:Fallback>
                <p:oleObj name="Equation" r:id="rId5" imgW="980965" imgH="15429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2819400"/>
                        <a:ext cx="1733550" cy="271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191000" y="27432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Proof :</a:t>
            </a:r>
          </a:p>
        </p:txBody>
      </p:sp>
      <p:graphicFrame>
        <p:nvGraphicFramePr>
          <p:cNvPr id="21510" name="Object 7"/>
          <p:cNvGraphicFramePr>
            <a:graphicFrameLocks noChangeAspect="1"/>
          </p:cNvGraphicFramePr>
          <p:nvPr/>
        </p:nvGraphicFramePr>
        <p:xfrm>
          <a:off x="5661025" y="2895600"/>
          <a:ext cx="2416175" cy="367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371570" imgH="2095494" progId="Equation.3">
                  <p:embed/>
                </p:oleObj>
              </mc:Choice>
              <mc:Fallback>
                <p:oleObj name="Equation" r:id="rId7" imgW="1371570" imgH="20954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2895600"/>
                        <a:ext cx="2416175" cy="367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4876800" y="4267200"/>
            <a:ext cx="48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let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Scaling in Time</a:t>
            </a:r>
          </a:p>
        </p:txBody>
      </p:sp>
    </p:spTree>
    <p:extLst>
      <p:ext uri="{BB962C8B-B14F-4D97-AF65-F5344CB8AC3E}">
        <p14:creationId xmlns:p14="http://schemas.microsoft.com/office/powerpoint/2010/main" val="2368630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Time Shift</a:t>
            </a:r>
          </a:p>
        </p:txBody>
      </p:sp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1408113" y="1371600"/>
          <a:ext cx="6288087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866911" imgH="228634" progId="Equation.3">
                  <p:embed/>
                </p:oleObj>
              </mc:Choice>
              <mc:Fallback>
                <p:oleObj name="Equation" r:id="rId3" imgW="1866911" imgH="22863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1371600"/>
                        <a:ext cx="6288087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28600" y="247491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:</a:t>
            </a:r>
          </a:p>
        </p:txBody>
      </p:sp>
      <p:graphicFrame>
        <p:nvGraphicFramePr>
          <p:cNvPr id="22533" name="Object 6"/>
          <p:cNvGraphicFramePr>
            <a:graphicFrameLocks noChangeAspect="1"/>
          </p:cNvGraphicFramePr>
          <p:nvPr/>
        </p:nvGraphicFramePr>
        <p:xfrm>
          <a:off x="1665288" y="2474913"/>
          <a:ext cx="23114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1314342" imgH="647571" progId="Equation.3">
                  <p:embed/>
                </p:oleObj>
              </mc:Choice>
              <mc:Fallback>
                <p:oleObj name="Equation" r:id="rId5" imgW="1314342" imgH="6475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2474913"/>
                        <a:ext cx="23114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4191000" y="2474913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Proof :</a:t>
            </a:r>
          </a:p>
        </p:txBody>
      </p:sp>
      <p:graphicFrame>
        <p:nvGraphicFramePr>
          <p:cNvPr id="22535" name="Object 8"/>
          <p:cNvGraphicFramePr>
            <a:graphicFrameLocks noChangeAspect="1"/>
          </p:cNvGraphicFramePr>
          <p:nvPr/>
        </p:nvGraphicFramePr>
        <p:xfrm>
          <a:off x="5449888" y="2362200"/>
          <a:ext cx="2838450" cy="421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1619375" imgH="2400249" progId="Equation.3">
                  <p:embed/>
                </p:oleObj>
              </mc:Choice>
              <mc:Fallback>
                <p:oleObj name="Equation" r:id="rId7" imgW="1619375" imgH="240024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888" y="2362200"/>
                        <a:ext cx="2838450" cy="421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4648200" y="4456113"/>
            <a:ext cx="48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let</a:t>
            </a:r>
          </a:p>
        </p:txBody>
      </p:sp>
    </p:spTree>
    <p:extLst>
      <p:ext uri="{BB962C8B-B14F-4D97-AF65-F5344CB8AC3E}">
        <p14:creationId xmlns:p14="http://schemas.microsoft.com/office/powerpoint/2010/main" val="2715655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S-plane (frequency) shift</a:t>
            </a:r>
          </a:p>
        </p:txBody>
      </p:sp>
      <p:graphicFrame>
        <p:nvGraphicFramePr>
          <p:cNvPr id="23555" name="Object 5"/>
          <p:cNvGraphicFramePr>
            <a:graphicFrameLocks noChangeAspect="1"/>
          </p:cNvGraphicFramePr>
          <p:nvPr/>
        </p:nvGraphicFramePr>
        <p:xfrm>
          <a:off x="2308225" y="1808163"/>
          <a:ext cx="43751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295446" imgH="219186" progId="Equation.3">
                  <p:embed/>
                </p:oleObj>
              </mc:Choice>
              <mc:Fallback>
                <p:oleObj name="Equation" r:id="rId3" imgW="1295446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1808163"/>
                        <a:ext cx="437515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228600" y="2743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:</a:t>
            </a:r>
          </a:p>
        </p:txBody>
      </p:sp>
      <p:graphicFrame>
        <p:nvGraphicFramePr>
          <p:cNvPr id="23557" name="Object 7"/>
          <p:cNvGraphicFramePr>
            <a:graphicFrameLocks noChangeAspect="1"/>
          </p:cNvGraphicFramePr>
          <p:nvPr/>
        </p:nvGraphicFramePr>
        <p:xfrm>
          <a:off x="1752600" y="2895600"/>
          <a:ext cx="1820863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1028745" imgH="676184" progId="Equation.3">
                  <p:embed/>
                </p:oleObj>
              </mc:Choice>
              <mc:Fallback>
                <p:oleObj name="Equation" r:id="rId5" imgW="1028745" imgH="6761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95600"/>
                        <a:ext cx="1820863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4191000" y="27432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Proof :</a:t>
            </a:r>
          </a:p>
        </p:txBody>
      </p:sp>
      <p:graphicFrame>
        <p:nvGraphicFramePr>
          <p:cNvPr id="23559" name="Object 9"/>
          <p:cNvGraphicFramePr>
            <a:graphicFrameLocks noChangeAspect="1"/>
          </p:cNvGraphicFramePr>
          <p:nvPr/>
        </p:nvGraphicFramePr>
        <p:xfrm>
          <a:off x="6253163" y="2819400"/>
          <a:ext cx="1751012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990683" imgH="1409593" progId="Equation.3">
                  <p:embed/>
                </p:oleObj>
              </mc:Choice>
              <mc:Fallback>
                <p:oleObj name="Equation" r:id="rId7" imgW="990683" imgH="140959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63" y="2819400"/>
                        <a:ext cx="1751012" cy="248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70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Multiplication by </a:t>
            </a:r>
            <a:r>
              <a:rPr altLang="en-US" dirty="0" err="1"/>
              <a:t>t</a:t>
            </a:r>
            <a:r>
              <a:rPr altLang="en-US" baseline="30000" dirty="0" err="1"/>
              <a:t>n</a:t>
            </a:r>
            <a:endParaRPr altLang="en-US" baseline="30000" dirty="0"/>
          </a:p>
        </p:txBody>
      </p:sp>
      <p:graphicFrame>
        <p:nvGraphicFramePr>
          <p:cNvPr id="24579" name="Object 4"/>
          <p:cNvGraphicFramePr>
            <a:graphicFrameLocks noChangeAspect="1"/>
          </p:cNvGraphicFramePr>
          <p:nvPr/>
        </p:nvGraphicFramePr>
        <p:xfrm>
          <a:off x="1820863" y="1219200"/>
          <a:ext cx="5351462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590762" imgH="409489" progId="Equation.3">
                  <p:embed/>
                </p:oleObj>
              </mc:Choice>
              <mc:Fallback>
                <p:oleObj name="Equation" r:id="rId3" imgW="1590762" imgH="40948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1219200"/>
                        <a:ext cx="5351462" cy="140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:</a:t>
            </a:r>
          </a:p>
        </p:txBody>
      </p:sp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1371600" y="3352800"/>
          <a:ext cx="1665288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942903" imgH="1057330" progId="Equation.3">
                  <p:embed/>
                </p:oleObj>
              </mc:Choice>
              <mc:Fallback>
                <p:oleObj name="Equation" r:id="rId5" imgW="942903" imgH="105733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352800"/>
                        <a:ext cx="1665288" cy="186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4191000" y="27432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Proof :</a:t>
            </a:r>
          </a:p>
        </p:txBody>
      </p:sp>
      <p:graphicFrame>
        <p:nvGraphicFramePr>
          <p:cNvPr id="24583" name="Object 8"/>
          <p:cNvGraphicFramePr>
            <a:graphicFrameLocks noChangeAspect="1"/>
          </p:cNvGraphicFramePr>
          <p:nvPr/>
        </p:nvGraphicFramePr>
        <p:xfrm>
          <a:off x="4789488" y="3124200"/>
          <a:ext cx="3924300" cy="336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2238350" imgH="1924087" progId="Equation.3">
                  <p:embed/>
                </p:oleObj>
              </mc:Choice>
              <mc:Fallback>
                <p:oleObj name="Equation" r:id="rId7" imgW="2238350" imgH="192408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488" y="3124200"/>
                        <a:ext cx="3924300" cy="336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2351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 smtClean="0"/>
              <a:t>Differentiation shorthand</a:t>
            </a:r>
          </a:p>
          <a:p>
            <a:pPr marL="609600" indent="-609600">
              <a:buFontTx/>
              <a:buAutoNum type="arabicPeriod"/>
            </a:pPr>
            <a:endParaRPr lang="en-US" altLang="en-US" dirty="0" smtClean="0"/>
          </a:p>
          <a:p>
            <a:pPr marL="609600" indent="-609600">
              <a:buFontTx/>
              <a:buAutoNum type="arabicPeriod"/>
            </a:pPr>
            <a:endParaRPr lang="en-US" altLang="en-US" dirty="0" smtClean="0"/>
          </a:p>
          <a:p>
            <a:pPr marL="609600" indent="-609600">
              <a:buFontTx/>
              <a:buAutoNum type="arabicPeriod"/>
            </a:pPr>
            <a:r>
              <a:rPr lang="en-US" altLang="en-US" dirty="0" smtClean="0"/>
              <a:t>Integration shorthand</a:t>
            </a:r>
          </a:p>
          <a:p>
            <a:pPr marL="609600" indent="-609600">
              <a:buFontTx/>
              <a:buNone/>
            </a:pPr>
            <a:endParaRPr lang="en-US" altLang="en-US" dirty="0" smtClean="0"/>
          </a:p>
          <a:p>
            <a:pPr marL="609600" indent="-609600">
              <a:buFontTx/>
              <a:buNone/>
            </a:pPr>
            <a:endParaRPr lang="en-US" altLang="en-US" dirty="0" smtClean="0"/>
          </a:p>
          <a:p>
            <a:pPr marL="609600" indent="-609600">
              <a:buFontTx/>
              <a:buNone/>
            </a:pPr>
            <a:endParaRPr lang="en-US" altLang="en-US" dirty="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The “D” Operator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5791200" y="2057400"/>
          <a:ext cx="2133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057358" imgH="828696" progId="Equation.3">
                  <p:embed/>
                </p:oleObj>
              </mc:Choice>
              <mc:Fallback>
                <p:oleObj name="Equation" r:id="rId3" imgW="1057358" imgH="828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057400"/>
                        <a:ext cx="21336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019300" y="4572000"/>
          <a:ext cx="1825625" cy="137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904842" imgH="676184" progId="Equation.3">
                  <p:embed/>
                </p:oleObj>
              </mc:Choice>
              <mc:Fallback>
                <p:oleObj name="Equation" r:id="rId5" imgW="904842" imgH="6761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4572000"/>
                        <a:ext cx="1825625" cy="1370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5524500" y="4495800"/>
          <a:ext cx="1770063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876228" imgH="704797" progId="Equation.3">
                  <p:embed/>
                </p:oleObj>
              </mc:Choice>
              <mc:Fallback>
                <p:oleObj name="Equation" r:id="rId7" imgW="876228" imgH="7047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4495800"/>
                        <a:ext cx="1770063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371600" y="4800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43000" y="5486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then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800600" y="54864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then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5029200" y="4724400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2978886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Integrals</a:t>
            </a:r>
          </a:p>
        </p:txBody>
      </p:sp>
      <p:graphicFrame>
        <p:nvGraphicFramePr>
          <p:cNvPr id="26627" name="Object 7"/>
          <p:cNvGraphicFramePr>
            <a:graphicFrameLocks noChangeAspect="1"/>
          </p:cNvGraphicFramePr>
          <p:nvPr/>
        </p:nvGraphicFramePr>
        <p:xfrm>
          <a:off x="431800" y="1524000"/>
          <a:ext cx="377983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124034" imgH="380876" progId="Equation.3">
                  <p:embed/>
                </p:oleObj>
              </mc:Choice>
              <mc:Fallback>
                <p:oleObj name="Equation" r:id="rId3" imgW="1124034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524000"/>
                        <a:ext cx="3779838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0" y="2743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:</a:t>
            </a:r>
          </a:p>
        </p:txBody>
      </p:sp>
      <p:graphicFrame>
        <p:nvGraphicFramePr>
          <p:cNvPr id="26629" name="Object 9"/>
          <p:cNvGraphicFramePr>
            <a:graphicFrameLocks noChangeAspect="1"/>
          </p:cNvGraphicFramePr>
          <p:nvPr/>
        </p:nvGraphicFramePr>
        <p:xfrm>
          <a:off x="1393825" y="2819400"/>
          <a:ext cx="2022475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1142930" imgH="866757" progId="Equation.3">
                  <p:embed/>
                </p:oleObj>
              </mc:Choice>
              <mc:Fallback>
                <p:oleObj name="Equation" r:id="rId5" imgW="1142930" imgH="8667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2819400"/>
                        <a:ext cx="2022475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4343400" y="20574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Proof :</a:t>
            </a:r>
          </a:p>
        </p:txBody>
      </p:sp>
      <p:sp>
        <p:nvSpPr>
          <p:cNvPr id="26631" name="Text Box 12"/>
          <p:cNvSpPr txBox="1">
            <a:spLocks noChangeArrowheads="1"/>
          </p:cNvSpPr>
          <p:nvPr/>
        </p:nvSpPr>
        <p:spPr bwMode="auto">
          <a:xfrm>
            <a:off x="4724400" y="3124200"/>
            <a:ext cx="48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let</a:t>
            </a:r>
          </a:p>
        </p:txBody>
      </p:sp>
      <p:graphicFrame>
        <p:nvGraphicFramePr>
          <p:cNvPr id="26632" name="Object 13"/>
          <p:cNvGraphicFramePr>
            <a:graphicFrameLocks noChangeAspect="1"/>
          </p:cNvGraphicFramePr>
          <p:nvPr/>
        </p:nvGraphicFramePr>
        <p:xfrm>
          <a:off x="5345113" y="1905000"/>
          <a:ext cx="2482850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1400183" imgH="1362085" progId="Equation.3">
                  <p:embed/>
                </p:oleObj>
              </mc:Choice>
              <mc:Fallback>
                <p:oleObj name="Equation" r:id="rId7" imgW="1400183" imgH="1362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1905000"/>
                        <a:ext cx="2482850" cy="241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14"/>
          <p:cNvGraphicFramePr>
            <a:graphicFrameLocks noChangeAspect="1"/>
          </p:cNvGraphicFramePr>
          <p:nvPr/>
        </p:nvGraphicFramePr>
        <p:xfrm>
          <a:off x="4595813" y="4191000"/>
          <a:ext cx="4032250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2286129" imgH="876204" progId="Equation.3">
                  <p:embed/>
                </p:oleObj>
              </mc:Choice>
              <mc:Fallback>
                <p:oleObj name="Equation" r:id="rId9" imgW="2286129" imgH="87620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813" y="4191000"/>
                        <a:ext cx="4032250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15"/>
          <p:cNvGraphicFramePr>
            <a:graphicFrameLocks noChangeAspect="1"/>
          </p:cNvGraphicFramePr>
          <p:nvPr/>
        </p:nvGraphicFramePr>
        <p:xfrm>
          <a:off x="5181600" y="5562600"/>
          <a:ext cx="28241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1" imgW="1600209" imgH="476163" progId="Equation.3">
                  <p:embed/>
                </p:oleObj>
              </mc:Choice>
              <mc:Fallback>
                <p:oleObj name="Equation" r:id="rId11" imgW="1600209" imgH="4761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562600"/>
                        <a:ext cx="2824163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Text Box 16"/>
          <p:cNvSpPr txBox="1">
            <a:spLocks noChangeArrowheads="1"/>
          </p:cNvSpPr>
          <p:nvPr/>
        </p:nvSpPr>
        <p:spPr bwMode="auto">
          <a:xfrm>
            <a:off x="6172200" y="5029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t=0,  g(t)=0</a:t>
            </a:r>
          </a:p>
        </p:txBody>
      </p:sp>
      <p:sp>
        <p:nvSpPr>
          <p:cNvPr id="26636" name="Text Box 17"/>
          <p:cNvSpPr txBox="1">
            <a:spLocks noChangeArrowheads="1"/>
          </p:cNvSpPr>
          <p:nvPr/>
        </p:nvSpPr>
        <p:spPr bwMode="auto">
          <a:xfrm>
            <a:off x="4495800" y="57150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for</a:t>
            </a:r>
          </a:p>
        </p:txBody>
      </p:sp>
      <p:sp>
        <p:nvSpPr>
          <p:cNvPr id="26637" name="Text Box 18"/>
          <p:cNvSpPr txBox="1">
            <a:spLocks noChangeArrowheads="1"/>
          </p:cNvSpPr>
          <p:nvPr/>
        </p:nvSpPr>
        <p:spPr bwMode="auto">
          <a:xfrm>
            <a:off x="8001000" y="5715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so</a:t>
            </a:r>
          </a:p>
        </p:txBody>
      </p:sp>
      <p:sp>
        <p:nvSpPr>
          <p:cNvPr id="26638" name="Text Box 19"/>
          <p:cNvSpPr txBox="1">
            <a:spLocks noChangeArrowheads="1"/>
          </p:cNvSpPr>
          <p:nvPr/>
        </p:nvSpPr>
        <p:spPr bwMode="auto">
          <a:xfrm>
            <a:off x="6400800" y="6172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slower than</a:t>
            </a:r>
          </a:p>
        </p:txBody>
      </p:sp>
      <p:graphicFrame>
        <p:nvGraphicFramePr>
          <p:cNvPr id="26639" name="Object 20"/>
          <p:cNvGraphicFramePr>
            <a:graphicFrameLocks noChangeAspect="1"/>
          </p:cNvGraphicFramePr>
          <p:nvPr/>
        </p:nvGraphicFramePr>
        <p:xfrm>
          <a:off x="4267200" y="6008688"/>
          <a:ext cx="2211388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3" imgW="1247667" imgH="476163" progId="Equation.3">
                  <p:embed/>
                </p:oleObj>
              </mc:Choice>
              <mc:Fallback>
                <p:oleObj name="Equation" r:id="rId13" imgW="1247667" imgH="4761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6008688"/>
                        <a:ext cx="2211388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0" name="Object 21"/>
          <p:cNvGraphicFramePr>
            <a:graphicFrameLocks noChangeAspect="1"/>
          </p:cNvGraphicFramePr>
          <p:nvPr/>
        </p:nvGraphicFramePr>
        <p:xfrm>
          <a:off x="7924800" y="6248400"/>
          <a:ext cx="9683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5" imgW="533403" imgH="190573" progId="Equation.3">
                  <p:embed/>
                </p:oleObj>
              </mc:Choice>
              <mc:Fallback>
                <p:oleObj name="Equation" r:id="rId15" imgW="533403" imgH="190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248400"/>
                        <a:ext cx="9683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0261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Derivatives</a:t>
            </a:r>
            <a:br>
              <a:rPr altLang="en-US" dirty="0"/>
            </a:br>
            <a:r>
              <a:rPr altLang="en-US" dirty="0"/>
              <a:t>(this is the big one)</a:t>
            </a:r>
          </a:p>
        </p:txBody>
      </p:sp>
      <p:graphicFrame>
        <p:nvGraphicFramePr>
          <p:cNvPr id="27651" name="Object 5"/>
          <p:cNvGraphicFramePr>
            <a:graphicFrameLocks noChangeAspect="1"/>
          </p:cNvGraphicFramePr>
          <p:nvPr/>
        </p:nvGraphicFramePr>
        <p:xfrm>
          <a:off x="3571875" y="3508375"/>
          <a:ext cx="4064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3508375"/>
                        <a:ext cx="406400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9"/>
          <p:cNvGraphicFramePr>
            <a:graphicFrameLocks noChangeAspect="1"/>
          </p:cNvGraphicFramePr>
          <p:nvPr/>
        </p:nvGraphicFramePr>
        <p:xfrm>
          <a:off x="1989138" y="1773238"/>
          <a:ext cx="509746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6" imgW="1514368" imgH="219186" progId="Equation.3">
                  <p:embed/>
                </p:oleObj>
              </mc:Choice>
              <mc:Fallback>
                <p:oleObj name="Equation" r:id="rId6" imgW="1514368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1773238"/>
                        <a:ext cx="509746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10"/>
          <p:cNvSpPr txBox="1">
            <a:spLocks noChangeArrowheads="1"/>
          </p:cNvSpPr>
          <p:nvPr/>
        </p:nvSpPr>
        <p:spPr bwMode="auto">
          <a:xfrm>
            <a:off x="228600" y="2743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:</a:t>
            </a:r>
          </a:p>
        </p:txBody>
      </p:sp>
      <p:graphicFrame>
        <p:nvGraphicFramePr>
          <p:cNvPr id="27655" name="Object 11"/>
          <p:cNvGraphicFramePr>
            <a:graphicFrameLocks noChangeAspect="1"/>
          </p:cNvGraphicFramePr>
          <p:nvPr/>
        </p:nvGraphicFramePr>
        <p:xfrm>
          <a:off x="1590675" y="2914650"/>
          <a:ext cx="2066925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8" imgW="1171543" imgH="1895474" progId="Equation.3">
                  <p:embed/>
                </p:oleObj>
              </mc:Choice>
              <mc:Fallback>
                <p:oleObj name="Equation" r:id="rId8" imgW="1171543" imgH="189547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5" y="2914650"/>
                        <a:ext cx="2066925" cy="333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Text Box 12"/>
          <p:cNvSpPr txBox="1">
            <a:spLocks noChangeArrowheads="1"/>
          </p:cNvSpPr>
          <p:nvPr/>
        </p:nvSpPr>
        <p:spPr bwMode="auto">
          <a:xfrm>
            <a:off x="4191000" y="27432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Proof :</a:t>
            </a:r>
          </a:p>
        </p:txBody>
      </p:sp>
      <p:graphicFrame>
        <p:nvGraphicFramePr>
          <p:cNvPr id="27657" name="Object 13"/>
          <p:cNvGraphicFramePr>
            <a:graphicFrameLocks noChangeAspect="1"/>
          </p:cNvGraphicFramePr>
          <p:nvPr/>
        </p:nvGraphicFramePr>
        <p:xfrm>
          <a:off x="5487988" y="2819400"/>
          <a:ext cx="2794000" cy="325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0" imgW="1590762" imgH="1857413" progId="Equation.3">
                  <p:embed/>
                </p:oleObj>
              </mc:Choice>
              <mc:Fallback>
                <p:oleObj name="Equation" r:id="rId10" imgW="1590762" imgH="18574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988" y="2819400"/>
                        <a:ext cx="2794000" cy="325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Text Box 14"/>
          <p:cNvSpPr txBox="1">
            <a:spLocks noChangeArrowheads="1"/>
          </p:cNvSpPr>
          <p:nvPr/>
        </p:nvSpPr>
        <p:spPr bwMode="auto">
          <a:xfrm>
            <a:off x="4724400" y="3962400"/>
            <a:ext cx="48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let</a:t>
            </a:r>
          </a:p>
        </p:txBody>
      </p:sp>
    </p:spTree>
    <p:extLst>
      <p:ext uri="{BB962C8B-B14F-4D97-AF65-F5344CB8AC3E}">
        <p14:creationId xmlns:p14="http://schemas.microsoft.com/office/powerpoint/2010/main" val="230120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Find solution to differential equation using algebra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Relationship to Fourier Transform allows easy way to characterize systems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No need for convolution of input and differential equation 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Useful with multiple processes in system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Why use Laplace Transforms?</a:t>
            </a:r>
          </a:p>
        </p:txBody>
      </p:sp>
    </p:spTree>
    <p:extLst>
      <p:ext uri="{BB962C8B-B14F-4D97-AF65-F5344CB8AC3E}">
        <p14:creationId xmlns:p14="http://schemas.microsoft.com/office/powerpoint/2010/main" val="2818698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values are only different if f(t) is not continuous @ t=0</a:t>
            </a:r>
          </a:p>
          <a:p>
            <a:r>
              <a:rPr lang="en-US" altLang="en-US" dirty="0" smtClean="0"/>
              <a:t>Example of discontinuous function:  u(t)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Difference in              			</a:t>
            </a: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990975" y="457200"/>
          <a:ext cx="40036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200157" imgH="219186" progId="Equation.3">
                  <p:embed/>
                </p:oleObj>
              </mc:Choice>
              <mc:Fallback>
                <p:oleObj name="Equation" r:id="rId3" imgW="1200157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457200"/>
                        <a:ext cx="4003675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8"/>
          <p:cNvGraphicFramePr>
            <a:graphicFrameLocks noChangeAspect="1"/>
          </p:cNvGraphicFramePr>
          <p:nvPr/>
        </p:nvGraphicFramePr>
        <p:xfrm>
          <a:off x="3124200" y="3733800"/>
          <a:ext cx="2468563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219323" imgH="828696" progId="Equation.3">
                  <p:embed/>
                </p:oleObj>
              </mc:Choice>
              <mc:Fallback>
                <p:oleObj name="Equation" r:id="rId5" imgW="1219323" imgH="828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33800"/>
                        <a:ext cx="2468563" cy="167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21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5"/>
          <p:cNvGraphicFramePr>
            <a:graphicFrameLocks noChangeAspect="1"/>
          </p:cNvGraphicFramePr>
          <p:nvPr/>
        </p:nvGraphicFramePr>
        <p:xfrm>
          <a:off x="3571875" y="3508375"/>
          <a:ext cx="4064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3508375"/>
                        <a:ext cx="406400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7"/>
          <p:cNvGraphicFramePr>
            <a:graphicFrameLocks noChangeAspect="1"/>
          </p:cNvGraphicFramePr>
          <p:nvPr/>
        </p:nvGraphicFramePr>
        <p:xfrm>
          <a:off x="3263900" y="1524000"/>
          <a:ext cx="29305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6" imgW="866780" imgH="219186" progId="Equation.3">
                  <p:embed/>
                </p:oleObj>
              </mc:Choice>
              <mc:Fallback>
                <p:oleObj name="Equation" r:id="rId6" imgW="866780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1524000"/>
                        <a:ext cx="293052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11"/>
          <p:cNvGraphicFramePr>
            <a:graphicFrameLocks noChangeAspect="1"/>
          </p:cNvGraphicFramePr>
          <p:nvPr/>
        </p:nvGraphicFramePr>
        <p:xfrm>
          <a:off x="2093913" y="2590800"/>
          <a:ext cx="4989512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8" imgW="2847876" imgH="685901" progId="Equation.3">
                  <p:embed/>
                </p:oleObj>
              </mc:Choice>
              <mc:Fallback>
                <p:oleObj name="Equation" r:id="rId8" imgW="2847876" imgH="6859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913" y="2590800"/>
                        <a:ext cx="4989512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Text Box 12"/>
          <p:cNvSpPr txBox="1">
            <a:spLocks noChangeArrowheads="1"/>
          </p:cNvSpPr>
          <p:nvPr/>
        </p:nvSpPr>
        <p:spPr bwMode="auto">
          <a:xfrm>
            <a:off x="1295400" y="2514600"/>
            <a:ext cx="48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let</a:t>
            </a:r>
          </a:p>
        </p:txBody>
      </p:sp>
      <p:graphicFrame>
        <p:nvGraphicFramePr>
          <p:cNvPr id="29703" name="Object 13"/>
          <p:cNvGraphicFramePr>
            <a:graphicFrameLocks noChangeAspect="1"/>
          </p:cNvGraphicFramePr>
          <p:nvPr/>
        </p:nvGraphicFramePr>
        <p:xfrm>
          <a:off x="793750" y="4114800"/>
          <a:ext cx="73580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10" imgW="4171936" imgH="219186" progId="Equation.3">
                  <p:embed/>
                </p:oleObj>
              </mc:Choice>
              <mc:Fallback>
                <p:oleObj name="Equation" r:id="rId10" imgW="4171936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" y="4114800"/>
                        <a:ext cx="7358063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Text Box 15"/>
          <p:cNvSpPr txBox="1">
            <a:spLocks noChangeArrowheads="1"/>
          </p:cNvSpPr>
          <p:nvPr/>
        </p:nvSpPr>
        <p:spPr bwMode="auto">
          <a:xfrm>
            <a:off x="517525" y="4918075"/>
            <a:ext cx="70262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NOTE: to take</a:t>
            </a:r>
          </a:p>
          <a:p>
            <a:pPr eaLnBrk="1" hangingPunct="1"/>
            <a:r>
              <a:rPr lang="en-US" altLang="en-US"/>
              <a:t>you need the value @ t=0 for</a:t>
            </a:r>
          </a:p>
          <a:p>
            <a:pPr eaLnBrk="1" hangingPunct="1"/>
            <a:r>
              <a:rPr lang="en-US" altLang="en-US"/>
              <a:t>				   called initial conditions!</a:t>
            </a:r>
          </a:p>
          <a:p>
            <a:pPr eaLnBrk="1" hangingPunct="1"/>
            <a:r>
              <a:rPr lang="en-US" altLang="en-US"/>
              <a:t>We will use this to solve differential equations!</a:t>
            </a:r>
          </a:p>
        </p:txBody>
      </p:sp>
      <p:graphicFrame>
        <p:nvGraphicFramePr>
          <p:cNvPr id="29705" name="Object 16"/>
          <p:cNvGraphicFramePr>
            <a:graphicFrameLocks noChangeAspect="1"/>
          </p:cNvGraphicFramePr>
          <p:nvPr/>
        </p:nvGraphicFramePr>
        <p:xfrm>
          <a:off x="700088" y="5715000"/>
          <a:ext cx="370205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12" imgW="2047771" imgH="219186" progId="Equation.3">
                  <p:embed/>
                </p:oleObj>
              </mc:Choice>
              <mc:Fallback>
                <p:oleObj name="Equation" r:id="rId12" imgW="2047771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5715000"/>
                        <a:ext cx="370205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17"/>
          <p:cNvGraphicFramePr>
            <a:graphicFrameLocks noChangeAspect="1"/>
          </p:cNvGraphicFramePr>
          <p:nvPr/>
        </p:nvGraphicFramePr>
        <p:xfrm>
          <a:off x="2460625" y="4953000"/>
          <a:ext cx="12065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14" imgW="666754" imgH="219186" progId="Equation.3">
                  <p:embed/>
                </p:oleObj>
              </mc:Choice>
              <mc:Fallback>
                <p:oleObj name="Equation" r:id="rId14" imgW="666754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5" y="4953000"/>
                        <a:ext cx="12065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4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Nth order derivatives</a:t>
            </a:r>
          </a:p>
        </p:txBody>
      </p:sp>
    </p:spTree>
    <p:extLst>
      <p:ext uri="{BB962C8B-B14F-4D97-AF65-F5344CB8AC3E}">
        <p14:creationId xmlns:p14="http://schemas.microsoft.com/office/powerpoint/2010/main" val="2068132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Properties: Nth order derivatives</a:t>
            </a:r>
          </a:p>
        </p:txBody>
      </p:sp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2352675" y="1697038"/>
          <a:ext cx="25701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1438245" imgH="190573" progId="Equation.3">
                  <p:embed/>
                </p:oleObj>
              </mc:Choice>
              <mc:Fallback>
                <p:oleObj name="Equation" r:id="rId3" imgW="1438245" imgH="190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1697038"/>
                        <a:ext cx="257016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6"/>
          <p:cNvGraphicFramePr>
            <a:graphicFrameLocks noChangeAspect="1"/>
          </p:cNvGraphicFramePr>
          <p:nvPr/>
        </p:nvGraphicFramePr>
        <p:xfrm>
          <a:off x="3081338" y="2057400"/>
          <a:ext cx="115887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647588" imgH="219186" progId="Equation.3">
                  <p:embed/>
                </p:oleObj>
              </mc:Choice>
              <mc:Fallback>
                <p:oleObj name="Equation" r:id="rId5" imgW="647588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338" y="2057400"/>
                        <a:ext cx="115887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7"/>
          <p:cNvGraphicFramePr>
            <a:graphicFrameLocks noChangeAspect="1"/>
          </p:cNvGraphicFramePr>
          <p:nvPr/>
        </p:nvGraphicFramePr>
        <p:xfrm>
          <a:off x="2298700" y="2611438"/>
          <a:ext cx="4348163" cy="200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2466990" imgH="1133451" progId="Equation.3">
                  <p:embed/>
                </p:oleObj>
              </mc:Choice>
              <mc:Fallback>
                <p:oleObj name="Equation" r:id="rId7" imgW="2466990" imgH="11334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2611438"/>
                        <a:ext cx="4348163" cy="200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8"/>
          <p:cNvGraphicFramePr>
            <a:graphicFrameLocks noChangeAspect="1"/>
          </p:cNvGraphicFramePr>
          <p:nvPr/>
        </p:nvGraphicFramePr>
        <p:xfrm>
          <a:off x="690563" y="4668838"/>
          <a:ext cx="77120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9" imgW="4400576" imgH="219186" progId="Equation.3">
                  <p:embed/>
                </p:oleObj>
              </mc:Choice>
              <mc:Fallback>
                <p:oleObj name="Equation" r:id="rId9" imgW="4400576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4668838"/>
                        <a:ext cx="77120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9"/>
          <p:cNvGraphicFramePr>
            <a:graphicFrameLocks noChangeAspect="1"/>
          </p:cNvGraphicFramePr>
          <p:nvPr/>
        </p:nvGraphicFramePr>
        <p:xfrm>
          <a:off x="2689225" y="5181600"/>
          <a:ext cx="20764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11" imgW="1171543" imgH="219186" progId="Equation.3">
                  <p:embed/>
                </p:oleObj>
              </mc:Choice>
              <mc:Fallback>
                <p:oleObj name="Equation" r:id="rId11" imgW="1171543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225" y="5181600"/>
                        <a:ext cx="20764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Text Box 12"/>
          <p:cNvSpPr txBox="1">
            <a:spLocks noChangeArrowheads="1"/>
          </p:cNvSpPr>
          <p:nvPr/>
        </p:nvSpPr>
        <p:spPr bwMode="auto">
          <a:xfrm>
            <a:off x="838200" y="1600200"/>
            <a:ext cx="1376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Start with</a:t>
            </a:r>
          </a:p>
        </p:txBody>
      </p:sp>
      <p:sp>
        <p:nvSpPr>
          <p:cNvPr id="30729" name="Text Box 13"/>
          <p:cNvSpPr txBox="1">
            <a:spLocks noChangeArrowheads="1"/>
          </p:cNvSpPr>
          <p:nvPr/>
        </p:nvSpPr>
        <p:spPr bwMode="auto">
          <a:xfrm>
            <a:off x="822325" y="2022475"/>
            <a:ext cx="226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Now apply again</a:t>
            </a:r>
          </a:p>
        </p:txBody>
      </p:sp>
      <p:sp>
        <p:nvSpPr>
          <p:cNvPr id="30730" name="Text Box 14"/>
          <p:cNvSpPr txBox="1">
            <a:spLocks noChangeArrowheads="1"/>
          </p:cNvSpPr>
          <p:nvPr/>
        </p:nvSpPr>
        <p:spPr bwMode="auto">
          <a:xfrm>
            <a:off x="1600200" y="2590800"/>
            <a:ext cx="48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let</a:t>
            </a:r>
          </a:p>
        </p:txBody>
      </p:sp>
      <p:sp>
        <p:nvSpPr>
          <p:cNvPr id="30731" name="Text Box 15"/>
          <p:cNvSpPr txBox="1">
            <a:spLocks noChangeArrowheads="1"/>
          </p:cNvSpPr>
          <p:nvPr/>
        </p:nvSpPr>
        <p:spPr bwMode="auto">
          <a:xfrm>
            <a:off x="1371600" y="29718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then</a:t>
            </a:r>
          </a:p>
        </p:txBody>
      </p:sp>
      <p:sp>
        <p:nvSpPr>
          <p:cNvPr id="30732" name="Text Box 16"/>
          <p:cNvSpPr txBox="1">
            <a:spLocks noChangeArrowheads="1"/>
          </p:cNvSpPr>
          <p:nvPr/>
        </p:nvSpPr>
        <p:spPr bwMode="auto">
          <a:xfrm>
            <a:off x="762000" y="33528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remember</a:t>
            </a:r>
          </a:p>
        </p:txBody>
      </p:sp>
      <p:sp>
        <p:nvSpPr>
          <p:cNvPr id="30733" name="Text Box 17"/>
          <p:cNvSpPr txBox="1">
            <a:spLocks noChangeArrowheads="1"/>
          </p:cNvSpPr>
          <p:nvPr/>
        </p:nvSpPr>
        <p:spPr bwMode="auto">
          <a:xfrm>
            <a:off x="746125" y="5146675"/>
            <a:ext cx="1925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Can repeat for</a:t>
            </a:r>
          </a:p>
        </p:txBody>
      </p:sp>
      <p:graphicFrame>
        <p:nvGraphicFramePr>
          <p:cNvPr id="30734" name="Object 18"/>
          <p:cNvGraphicFramePr>
            <a:graphicFrameLocks noChangeAspect="1"/>
          </p:cNvGraphicFramePr>
          <p:nvPr/>
        </p:nvGraphicFramePr>
        <p:xfrm>
          <a:off x="793750" y="5921375"/>
          <a:ext cx="73580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13" imgW="4171936" imgH="219186" progId="Equation.3">
                  <p:embed/>
                </p:oleObj>
              </mc:Choice>
              <mc:Fallback>
                <p:oleObj name="Equation" r:id="rId13" imgW="4171936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" y="5921375"/>
                        <a:ext cx="7358063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5225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Modeling - 2.2</a:t>
            </a:r>
          </a:p>
          <a:p>
            <a:r>
              <a:rPr lang="en-US" altLang="en-US" dirty="0" smtClean="0"/>
              <a:t>Linear Systems - 2.3, page 38 only</a:t>
            </a:r>
          </a:p>
          <a:p>
            <a:r>
              <a:rPr lang="en-US" altLang="en-US" dirty="0" smtClean="0"/>
              <a:t>Laplace -  2.4</a:t>
            </a:r>
          </a:p>
          <a:p>
            <a:r>
              <a:rPr lang="en-US" altLang="en-US" dirty="0" smtClean="0"/>
              <a:t>Transfer functions – 2.5 thru ex 2.4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Relevant Book Sections</a:t>
            </a:r>
          </a:p>
        </p:txBody>
      </p:sp>
    </p:spTree>
    <p:extLst>
      <p:ext uri="{BB962C8B-B14F-4D97-AF65-F5344CB8AC3E}">
        <p14:creationId xmlns:p14="http://schemas.microsoft.com/office/powerpoint/2010/main" val="194701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Find differential equations that describe system</a:t>
            </a:r>
          </a:p>
          <a:p>
            <a:r>
              <a:rPr lang="en-US" altLang="en-US" dirty="0" smtClean="0"/>
              <a:t>Obtain Laplace transform</a:t>
            </a:r>
          </a:p>
          <a:p>
            <a:r>
              <a:rPr lang="en-US" altLang="en-US" dirty="0" smtClean="0"/>
              <a:t>Perform algebra to solve for output or variable of interest</a:t>
            </a:r>
          </a:p>
          <a:p>
            <a:r>
              <a:rPr lang="en-US" altLang="en-US" dirty="0" smtClean="0"/>
              <a:t>Apply inverse transform to find solution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How to use Laplace</a:t>
            </a:r>
          </a:p>
        </p:txBody>
      </p:sp>
    </p:spTree>
    <p:extLst>
      <p:ext uri="{BB962C8B-B14F-4D97-AF65-F5344CB8AC3E}">
        <p14:creationId xmlns:p14="http://schemas.microsoft.com/office/powerpoint/2010/main" val="775349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What are Laplace transforms?</a:t>
            </a:r>
          </a:p>
        </p:txBody>
      </p:sp>
      <p:graphicFrame>
        <p:nvGraphicFramePr>
          <p:cNvPr id="12291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425700" y="1676400"/>
          <a:ext cx="41148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047771" imgH="981209" progId="Equation.3">
                  <p:embed/>
                </p:oleObj>
              </mc:Choice>
              <mc:Fallback>
                <p:oleObj name="Equation" r:id="rId3" imgW="2047771" imgH="98120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1676400"/>
                        <a:ext cx="41148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3810000"/>
            <a:ext cx="77724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t is real,  s is complex!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Inverse requires complex analysis to solve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Note “transform”: f(t) </a:t>
            </a:r>
            <a:r>
              <a:rPr lang="en-US" altLang="en-US" sz="2400" dirty="0" smtClean="0">
                <a:sym typeface="Symbol" pitchFamily="18" charset="2"/>
              </a:rPr>
              <a:t></a:t>
            </a:r>
            <a:r>
              <a:rPr lang="en-US" altLang="en-US" sz="2400" dirty="0" smtClean="0"/>
              <a:t> F(s), where t is integrated and s is variable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Conversely F(s) </a:t>
            </a:r>
            <a:r>
              <a:rPr lang="en-US" altLang="en-US" sz="2400" dirty="0" smtClean="0">
                <a:sym typeface="Symbol" pitchFamily="18" charset="2"/>
              </a:rPr>
              <a:t></a:t>
            </a:r>
            <a:r>
              <a:rPr lang="en-US" altLang="en-US" sz="2400" dirty="0" smtClean="0"/>
              <a:t> f(t), t is variable and s is  integrated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Assumes f(t) = 0 for all t &lt; 0</a:t>
            </a:r>
          </a:p>
        </p:txBody>
      </p:sp>
    </p:spTree>
    <p:extLst>
      <p:ext uri="{BB962C8B-B14F-4D97-AF65-F5344CB8AC3E}">
        <p14:creationId xmlns:p14="http://schemas.microsoft.com/office/powerpoint/2010/main" val="162855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Hard Way – do the integral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Evaluating F(s) = L{f(t)}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373188" y="2695575"/>
          <a:ext cx="3940175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238350" imgH="2362189" progId="Equation.3">
                  <p:embed/>
                </p:oleObj>
              </mc:Choice>
              <mc:Fallback>
                <p:oleObj name="Equation" r:id="rId3" imgW="2238350" imgH="236218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695575"/>
                        <a:ext cx="3940175" cy="416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7200" y="2667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let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7200" y="3810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let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33400" y="5105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let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733800" y="58674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Integrate by parts</a:t>
            </a:r>
          </a:p>
        </p:txBody>
      </p:sp>
    </p:spTree>
    <p:extLst>
      <p:ext uri="{BB962C8B-B14F-4D97-AF65-F5344CB8AC3E}">
        <p14:creationId xmlns:p14="http://schemas.microsoft.com/office/powerpoint/2010/main" val="127346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smtClean="0"/>
              <a:t>remember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Evaluating F(s)=L{f(t)}- Hard Way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048000" y="1600200"/>
          <a:ext cx="22510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124034" imgH="266694" progId="Equation.3">
                  <p:embed/>
                </p:oleObj>
              </mc:Choice>
              <mc:Fallback>
                <p:oleObj name="Equation" r:id="rId3" imgW="1124034" imgH="2666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600200"/>
                        <a:ext cx="225107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742950" y="2686050"/>
          <a:ext cx="235108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552700" imgH="447550" progId="Equation.3">
                  <p:embed/>
                </p:oleObj>
              </mc:Choice>
              <mc:Fallback>
                <p:oleObj name="Equation" r:id="rId5" imgW="1552700" imgH="44755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86050"/>
                        <a:ext cx="2351088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171450" y="3200400"/>
          <a:ext cx="4587875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3047902" imgH="952596" progId="Equation.3">
                  <p:embed/>
                </p:oleObj>
              </mc:Choice>
              <mc:Fallback>
                <p:oleObj name="Equation" r:id="rId7" imgW="3047902" imgH="9525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3200400"/>
                        <a:ext cx="4587875" cy="144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590550" y="4724400"/>
          <a:ext cx="2195513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1447693" imgH="447550" progId="Equation.3">
                  <p:embed/>
                </p:oleObj>
              </mc:Choice>
              <mc:Fallback>
                <p:oleObj name="Equation" r:id="rId9" imgW="1447693" imgH="44755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4724400"/>
                        <a:ext cx="2195513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180975" y="5407025"/>
          <a:ext cx="5172075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3429059" imgH="952596" progId="Equation.3">
                  <p:embed/>
                </p:oleObj>
              </mc:Choice>
              <mc:Fallback>
                <p:oleObj name="Equation" r:id="rId11" imgW="3429059" imgH="9525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5407025"/>
                        <a:ext cx="5172075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5208588" y="3429000"/>
          <a:ext cx="391318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2228902" imgH="1438206" progId="Equation.3">
                  <p:embed/>
                </p:oleObj>
              </mc:Choice>
              <mc:Fallback>
                <p:oleObj name="Equation" r:id="rId13" imgW="2228902" imgH="14382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8588" y="3429000"/>
                        <a:ext cx="3913187" cy="253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28600" y="2514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let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52400" y="4724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let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029200" y="28956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Substituting, we get: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791200" y="6019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It only gets worse…</a:t>
            </a:r>
          </a:p>
        </p:txBody>
      </p:sp>
    </p:spTree>
    <p:extLst>
      <p:ext uri="{BB962C8B-B14F-4D97-AF65-F5344CB8AC3E}">
        <p14:creationId xmlns:p14="http://schemas.microsoft.com/office/powerpoint/2010/main" val="271748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This is the easy way ...</a:t>
            </a:r>
          </a:p>
          <a:p>
            <a:r>
              <a:rPr lang="en-US" altLang="en-US" dirty="0" smtClean="0"/>
              <a:t>Recognize a few different transforms</a:t>
            </a:r>
          </a:p>
          <a:p>
            <a:r>
              <a:rPr lang="en-US" altLang="en-US" dirty="0" smtClean="0"/>
              <a:t>See table 2.3 on page 42 in textbook</a:t>
            </a:r>
          </a:p>
          <a:p>
            <a:r>
              <a:rPr lang="en-US" altLang="en-US" dirty="0" smtClean="0"/>
              <a:t>Or see handout .... </a:t>
            </a:r>
          </a:p>
          <a:p>
            <a:r>
              <a:rPr lang="en-US" altLang="en-US" dirty="0" smtClean="0"/>
              <a:t>Learn a few different properties </a:t>
            </a:r>
          </a:p>
          <a:p>
            <a:r>
              <a:rPr lang="en-US" altLang="en-US" dirty="0" smtClean="0"/>
              <a:t>Do a little math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Evaluating F(s) = L{f(t)}</a:t>
            </a:r>
          </a:p>
        </p:txBody>
      </p:sp>
    </p:spTree>
    <p:extLst>
      <p:ext uri="{BB962C8B-B14F-4D97-AF65-F5344CB8AC3E}">
        <p14:creationId xmlns:p14="http://schemas.microsoft.com/office/powerpoint/2010/main" val="140300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575050" y="2997200"/>
          <a:ext cx="19939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981096" imgH="1619332" progId="Equation.3">
                  <p:embed/>
                </p:oleObj>
              </mc:Choice>
              <mc:Fallback>
                <p:oleObj name="Equation" r:id="rId3" imgW="1981096" imgH="1619332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2997200"/>
                        <a:ext cx="1993900" cy="162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Table of selected Laplace Transforms</a:t>
            </a:r>
          </a:p>
        </p:txBody>
      </p:sp>
    </p:spTree>
    <p:extLst>
      <p:ext uri="{BB962C8B-B14F-4D97-AF65-F5344CB8AC3E}">
        <p14:creationId xmlns:p14="http://schemas.microsoft.com/office/powerpoint/2010/main" val="3067928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65175" y="1676400"/>
          <a:ext cx="41656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657437" imgH="380876" progId="Equation.3">
                  <p:embed/>
                </p:oleObj>
              </mc:Choice>
              <mc:Fallback>
                <p:oleObj name="Equation" r:id="rId3" imgW="1657437" imgH="380876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1676400"/>
                        <a:ext cx="4165600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en-US" dirty="0"/>
              <a:t>More transforms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577975" y="2667000"/>
          <a:ext cx="4030663" cy="212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2305025" imgH="1209572" progId="Equation.3">
                  <p:embed/>
                </p:oleObj>
              </mc:Choice>
              <mc:Fallback>
                <p:oleObj name="Equation" r:id="rId5" imgW="2305025" imgH="120957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975" y="2667000"/>
                        <a:ext cx="4030663" cy="212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781050" y="5257800"/>
          <a:ext cx="33750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1333508" imgH="190573" progId="Equation.3">
                  <p:embed/>
                </p:oleObj>
              </mc:Choice>
              <mc:Fallback>
                <p:oleObj name="Equation" r:id="rId7" imgW="1333508" imgH="190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5257800"/>
                        <a:ext cx="337502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390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On-screen Show (4:3)</PresentationFormat>
  <Paragraphs>111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Laplace Transform</vt:lpstr>
      <vt:lpstr>Why use Laplace Transforms?</vt:lpstr>
      <vt:lpstr>How to use Laplace</vt:lpstr>
      <vt:lpstr>What are Laplace transforms?</vt:lpstr>
      <vt:lpstr>Evaluating F(s) = L{f(t)}</vt:lpstr>
      <vt:lpstr>Evaluating F(s)=L{f(t)}- Hard Way</vt:lpstr>
      <vt:lpstr>Evaluating F(s) = L{f(t)}</vt:lpstr>
      <vt:lpstr>Table of selected Laplace Transforms</vt:lpstr>
      <vt:lpstr>More transforms</vt:lpstr>
      <vt:lpstr>Note on step functions in Laplace</vt:lpstr>
      <vt:lpstr>Properties of Laplace Transforms</vt:lpstr>
      <vt:lpstr>Properties: Linearity</vt:lpstr>
      <vt:lpstr>Properties: Scaling in Time</vt:lpstr>
      <vt:lpstr>Properties: Time Shift</vt:lpstr>
      <vt:lpstr>Properties: S-plane (frequency) shift</vt:lpstr>
      <vt:lpstr>Properties: Multiplication by tn</vt:lpstr>
      <vt:lpstr>The “D” Operator</vt:lpstr>
      <vt:lpstr>Properties: Integrals</vt:lpstr>
      <vt:lpstr>Properties: Derivatives (this is the big one)</vt:lpstr>
      <vt:lpstr>Difference in                 </vt:lpstr>
      <vt:lpstr>Properties: Nth order derivatives</vt:lpstr>
      <vt:lpstr>Properties: Nth order derivatives</vt:lpstr>
      <vt:lpstr>Relevant Book Sections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Laplace Transform</dc:title>
  <dc:creator>sabah</dc:creator>
  <cp:lastModifiedBy>s</cp:lastModifiedBy>
  <cp:revision>1</cp:revision>
  <dcterms:created xsi:type="dcterms:W3CDTF">2006-08-16T00:00:00Z</dcterms:created>
  <dcterms:modified xsi:type="dcterms:W3CDTF">2018-11-21T15:29:17Z</dcterms:modified>
</cp:coreProperties>
</file>